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3" r:id="rId1"/>
  </p:sldMasterIdLst>
  <p:notesMasterIdLst>
    <p:notesMasterId r:id="rId29"/>
  </p:notesMasterIdLst>
  <p:sldIdLst>
    <p:sldId id="298" r:id="rId2"/>
    <p:sldId id="299" r:id="rId3"/>
    <p:sldId id="300" r:id="rId4"/>
    <p:sldId id="301" r:id="rId5"/>
    <p:sldId id="302" r:id="rId6"/>
    <p:sldId id="303" r:id="rId7"/>
    <p:sldId id="304" r:id="rId8"/>
    <p:sldId id="284" r:id="rId9"/>
    <p:sldId id="285" r:id="rId10"/>
    <p:sldId id="286" r:id="rId11"/>
    <p:sldId id="281" r:id="rId12"/>
    <p:sldId id="306" r:id="rId13"/>
    <p:sldId id="266" r:id="rId14"/>
    <p:sldId id="265" r:id="rId15"/>
    <p:sldId id="257" r:id="rId16"/>
    <p:sldId id="288" r:id="rId17"/>
    <p:sldId id="291" r:id="rId18"/>
    <p:sldId id="294" r:id="rId19"/>
    <p:sldId id="295" r:id="rId20"/>
    <p:sldId id="290" r:id="rId21"/>
    <p:sldId id="296" r:id="rId22"/>
    <p:sldId id="272" r:id="rId23"/>
    <p:sldId id="297" r:id="rId24"/>
    <p:sldId id="276" r:id="rId25"/>
    <p:sldId id="277" r:id="rId26"/>
    <p:sldId id="278" r:id="rId27"/>
    <p:sldId id="30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99"/>
    <a:srgbClr val="FFFFCC"/>
    <a:srgbClr val="FFCCFF"/>
    <a:srgbClr val="FF66CC"/>
    <a:srgbClr val="00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1590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cat>
            <c:strRef>
              <c:f>Sheet1!$B$2:$B$5</c:f>
              <c:strCache>
                <c:ptCount val="4"/>
                <c:pt idx="0">
                  <c:v>Dhaka  </c:v>
                </c:pt>
                <c:pt idx="1">
                  <c:v>Comilla </c:v>
                </c:pt>
                <c:pt idx="2">
                  <c:v>Jessore </c:v>
                </c:pt>
                <c:pt idx="3">
                  <c:v>Rajshahi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86</c:v>
                </c:pt>
                <c:pt idx="1">
                  <c:v>60</c:v>
                </c:pt>
                <c:pt idx="2">
                  <c:v>95</c:v>
                </c:pt>
                <c:pt idx="3">
                  <c:v>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52192"/>
        <c:axId val="17353728"/>
        <c:axId val="0"/>
      </c:bar3DChart>
      <c:catAx>
        <c:axId val="17352192"/>
        <c:scaling>
          <c:orientation val="minMax"/>
        </c:scaling>
        <c:delete val="0"/>
        <c:axPos val="l"/>
        <c:majorTickMark val="out"/>
        <c:minorTickMark val="none"/>
        <c:tickLblPos val="nextTo"/>
        <c:crossAx val="17353728"/>
        <c:crosses val="autoZero"/>
        <c:auto val="1"/>
        <c:lblAlgn val="ctr"/>
        <c:lblOffset val="100"/>
        <c:noMultiLvlLbl val="0"/>
      </c:catAx>
      <c:valAx>
        <c:axId val="173537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7352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C9359-4C76-44E9-8ECD-7A077310C14B}" type="datetimeFigureOut">
              <a:rPr lang="en-US" smtClean="0"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94156-4B76-4FD3-AD2C-8A7E53503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4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১১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১৪ </a:t>
            </a:r>
            <a:r>
              <a:rPr lang="en-US" baseline="0" dirty="0" err="1" smtClean="0"/>
              <a:t>নং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স্লাইটে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কারসরের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</a:t>
            </a:r>
            <a:r>
              <a:rPr lang="en-US" baseline="0" dirty="0" smtClean="0"/>
              <a:t> ও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পড়ানো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৭থেকে </a:t>
            </a:r>
            <a:r>
              <a:rPr lang="en-US" dirty="0" err="1" smtClean="0"/>
              <a:t>দশ</a:t>
            </a:r>
            <a:r>
              <a:rPr lang="en-US" dirty="0" smtClean="0"/>
              <a:t> </a:t>
            </a:r>
            <a:r>
              <a:rPr lang="en-US" dirty="0" err="1" smtClean="0"/>
              <a:t>নং</a:t>
            </a:r>
            <a:r>
              <a:rPr lang="en-US" dirty="0" smtClean="0"/>
              <a:t> </a:t>
            </a:r>
            <a:r>
              <a:rPr lang="en-US" dirty="0" err="1" smtClean="0"/>
              <a:t>স্লাইটে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ওয়ার্কসিটের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গঠন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বর্ণনা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১৫ </a:t>
            </a:r>
            <a:r>
              <a:rPr lang="en-US" dirty="0" err="1" smtClean="0"/>
              <a:t>থেকে</a:t>
            </a:r>
            <a:r>
              <a:rPr lang="en-US" dirty="0" smtClean="0"/>
              <a:t> ১৯ </a:t>
            </a:r>
            <a:r>
              <a:rPr lang="en-US" dirty="0" err="1" smtClean="0"/>
              <a:t>নং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যোগ</a:t>
            </a:r>
            <a:r>
              <a:rPr lang="en-US" baseline="0" dirty="0" smtClean="0"/>
              <a:t> ও </a:t>
            </a:r>
            <a:r>
              <a:rPr lang="en-US" baseline="0" dirty="0" err="1" smtClean="0"/>
              <a:t>বিয়োগ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শিখবে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এই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ভিডিও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কারণে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শিখন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আরও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স্থায়ী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বাস্তব</a:t>
            </a:r>
            <a:r>
              <a:rPr lang="en-US" dirty="0" smtClean="0"/>
              <a:t> </a:t>
            </a:r>
            <a:r>
              <a:rPr lang="en-US" dirty="0" err="1" smtClean="0"/>
              <a:t>জ্ঞান</a:t>
            </a:r>
            <a:r>
              <a:rPr lang="en-US" dirty="0" smtClean="0"/>
              <a:t> </a:t>
            </a:r>
            <a:r>
              <a:rPr lang="en-US" dirty="0" err="1" smtClean="0"/>
              <a:t>অর্জন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ডায়াগ্রাম</a:t>
            </a:r>
            <a:r>
              <a:rPr lang="en-US" dirty="0" smtClean="0"/>
              <a:t> </a:t>
            </a:r>
            <a:r>
              <a:rPr lang="en-US" dirty="0" err="1" smtClean="0"/>
              <a:t>সম্পর্কে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ডাটা</a:t>
            </a:r>
            <a:r>
              <a:rPr lang="en-US" dirty="0" smtClean="0"/>
              <a:t> </a:t>
            </a:r>
            <a:r>
              <a:rPr lang="en-US" dirty="0" err="1" smtClean="0"/>
              <a:t>ইনপুট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ডাটা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মাউস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Ctrl+A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চেপে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সিলেক্ট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ব্লক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করলে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ডাটার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রং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পরিবর্তন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Insert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চার্ড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অপশনের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কলামে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ok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1200" b="0" baseline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baseline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1200" b="0" baseline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baseline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অঙ্কিত</a:t>
            </a:r>
            <a:r>
              <a:rPr lang="en-US" sz="1200" b="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0" baseline="0" dirty="0" smtClean="0"/>
              <a:t> ।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দলগত</a:t>
            </a:r>
            <a:r>
              <a:rPr lang="en-US" dirty="0" smtClean="0"/>
              <a:t> </a:t>
            </a:r>
            <a:r>
              <a:rPr lang="en-US" dirty="0" err="1" smtClean="0"/>
              <a:t>কাজের</a:t>
            </a:r>
            <a:r>
              <a:rPr lang="en-US" dirty="0" smtClean="0"/>
              <a:t> </a:t>
            </a:r>
            <a:r>
              <a:rPr lang="en-US" dirty="0" err="1" smtClean="0"/>
              <a:t>মাধ্যমে</a:t>
            </a:r>
            <a:r>
              <a:rPr lang="en-US" dirty="0" smtClean="0"/>
              <a:t> </a:t>
            </a:r>
            <a:r>
              <a:rPr lang="en-US" dirty="0" err="1" smtClean="0"/>
              <a:t>বাস্তব</a:t>
            </a:r>
            <a:r>
              <a:rPr lang="en-US" dirty="0" smtClean="0"/>
              <a:t> </a:t>
            </a:r>
            <a:r>
              <a:rPr lang="en-US" dirty="0" err="1" smtClean="0"/>
              <a:t>জ্ঞান</a:t>
            </a:r>
            <a:r>
              <a:rPr lang="en-US" dirty="0" smtClean="0"/>
              <a:t> </a:t>
            </a:r>
            <a:r>
              <a:rPr lang="en-US" dirty="0" err="1" smtClean="0"/>
              <a:t>অর্জন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94156-4B76-4FD3-AD2C-8A7E53503EC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6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3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95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77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6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3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83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54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3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1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00A849-7EDF-4396-9D9B-598182673F48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2F53AE-71CA-48DE-8552-A56C64D3BC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77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MOTIAR\Flower\Floral_Corner_embroidery_design_b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0" y="1"/>
            <a:ext cx="1907240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MOTIAR\Flower\Floral_Corner_embroidery_design_b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4724400"/>
            <a:ext cx="213360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MOTIAR\Flower\Floral_Corner_embroidery_design_b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16541" y="64676"/>
            <a:ext cx="2315183" cy="212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MOTIAR\Flower\Floral_Corner_embroidery_design_b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10400" y="4821193"/>
            <a:ext cx="2133600" cy="196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016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36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3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935867"/>
            <a:ext cx="7307705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বেন এবং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3200" dirty="0" smtClean="0"/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চেপে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উপস্থাপন শুরু করতে পারেন।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পাশাপাশি আপনার নিজস্ব চিন্তা-চেতনা কনটেন্টকে আরো বেশী ফলপ্রসু করবে আশা করি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1" y="838200"/>
            <a:ext cx="7307705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তাই স্লাইডটি হাইড অবস্থায় আছে।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1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80268" y="4423083"/>
            <a:ext cx="7239000" cy="1215717"/>
          </a:xfrm>
          <a:prstGeom prst="rect">
            <a:avLst/>
          </a:prstGeom>
          <a:solidFill>
            <a:srgbClr val="FFFFCC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ট্যাব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এন্টার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যেকোনো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সেলে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6866" name="Picture 2" descr="C:\Users\Motiar\Desktop\keydo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600200"/>
            <a:ext cx="3276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7" name="Picture 3" descr="C:\Users\Motiar\Desktop\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524000"/>
            <a:ext cx="2762250" cy="2362200"/>
          </a:xfrm>
          <a:prstGeom prst="rect">
            <a:avLst/>
          </a:prstGeom>
          <a:noFill/>
        </p:spPr>
      </p:pic>
      <p:sp>
        <p:nvSpPr>
          <p:cNvPr id="5" name="Pentagon 4"/>
          <p:cNvSpPr/>
          <p:nvPr/>
        </p:nvSpPr>
        <p:spPr>
          <a:xfrm>
            <a:off x="838200" y="533400"/>
            <a:ext cx="7101023" cy="762001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452928" tIns="137160" rIns="256032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কারসরের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kern="12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9600" y="4575483"/>
            <a:ext cx="7848600" cy="1200329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যেকোনো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সেলে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193" name="Picture 1" descr="E:\MOTIAR\Board\Picture\mo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752600"/>
            <a:ext cx="4648200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Pentagon 4"/>
          <p:cNvSpPr/>
          <p:nvPr/>
        </p:nvSpPr>
        <p:spPr>
          <a:xfrm>
            <a:off x="1828801" y="533400"/>
            <a:ext cx="5638800" cy="762001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452928" tIns="137160" rIns="256032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কারসরের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kern="12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52699" y="228600"/>
            <a:ext cx="3777927" cy="110799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isometricOffAxis2Lef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err="1" smtClean="0">
                <a:ln w="1143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6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cap="none" spc="0" dirty="0" err="1" smtClean="0">
                <a:ln w="11430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cap="none" spc="0" dirty="0">
              <a:ln w="11430"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20481" name="Picture 1" descr="C:\Users\Motiar\Desktop\zTX5qMna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4239" y="1663352"/>
            <a:ext cx="2034848" cy="14104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09600" y="3233678"/>
            <a:ext cx="7924800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খোকন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সপ্তম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চুড়ান্ত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পরীক্ষায়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বাংলা১ম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পত্রে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৭০,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পত্রে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৪০,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পত্রে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৮০,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পত্রে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৩০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প্রযুক্তিতে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পেয়েছে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তথ্যগুলো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টাইপ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48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762000"/>
            <a:ext cx="5867400" cy="86100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5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স্প্রেডসিটে</a:t>
            </a:r>
            <a:r>
              <a:rPr lang="en-US" sz="5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5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69" name="Picture 1" descr="C:\Users\Motiar\Desktop\image00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286000"/>
            <a:ext cx="6477000" cy="36576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1219200"/>
            <a:ext cx="4572000" cy="86100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54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5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971800"/>
            <a:ext cx="6248400" cy="24929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এক্সেলে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দুইভাবে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4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স্বয়ংক্রিয়ভাবে</a:t>
            </a:r>
            <a:r>
              <a:rPr lang="en-US" sz="4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12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8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8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ম্যানুয়ালি</a:t>
            </a:r>
            <a:endParaRPr lang="en-US" sz="4800" b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304800"/>
            <a:ext cx="4495800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স্বয়ংক্রিয়ভাবে</a:t>
            </a:r>
            <a:r>
              <a:rPr lang="en-US" sz="4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524000"/>
            <a:ext cx="6153150" cy="2581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609600" y="4800600"/>
            <a:ext cx="78486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ডানপাশে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Editing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রিবন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Autosum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122" name="Picture 2" descr="C:\Users\Motiar\Desktop\Captu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5675" y="4953000"/>
            <a:ext cx="847725" cy="2381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cxnSp>
        <p:nvCxnSpPr>
          <p:cNvPr id="12" name="Straight Arrow Connector 11"/>
          <p:cNvCxnSpPr/>
          <p:nvPr/>
        </p:nvCxnSpPr>
        <p:spPr>
          <a:xfrm rot="5400000" flipH="1" flipV="1">
            <a:off x="3276600" y="2209800"/>
            <a:ext cx="30480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85800" y="5073075"/>
            <a:ext cx="67818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যোগফল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পেতে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রাখি</a:t>
            </a:r>
            <a:endParaRPr lang="en-US" sz="3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3300"/>
              </a:solidFill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1524000"/>
            <a:ext cx="6324600" cy="238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7" name="Straight Arrow Connector 16"/>
          <p:cNvCxnSpPr/>
          <p:nvPr/>
        </p:nvCxnSpPr>
        <p:spPr>
          <a:xfrm rot="16200000" flipV="1">
            <a:off x="2019300" y="3486150"/>
            <a:ext cx="1524000" cy="1447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676400" y="4977825"/>
            <a:ext cx="58674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Enter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Tab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পুশ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2" descr="C:\Users\Motiar\Desktop\keydow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1981200"/>
            <a:ext cx="3276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3" descr="C:\Users\Motiar\Desktop\index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0600" y="1905000"/>
            <a:ext cx="2762250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5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25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5" grpId="0" animBg="1"/>
      <p:bldP spid="15" grpId="1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4876800"/>
            <a:ext cx="83058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যোগফল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পেতে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রাখে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নিম্নোক্ত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লেখি</a:t>
            </a:r>
            <a:endParaRPr lang="en-US" sz="3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3300"/>
              </a:solidFill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6324600" cy="238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Straight Arrow Connector 10"/>
          <p:cNvCxnSpPr/>
          <p:nvPr/>
        </p:nvCxnSpPr>
        <p:spPr>
          <a:xfrm rot="16200000" flipV="1">
            <a:off x="2019300" y="3486150"/>
            <a:ext cx="1524000" cy="1447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47800" y="457200"/>
            <a:ext cx="6248400" cy="70788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ম্যানুয়ালি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Light" pitchFamily="2" charset="0"/>
                <a:cs typeface="NikoshLight" pitchFamily="2" charset="0"/>
              </a:rPr>
              <a:t>করার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Light" pitchFamily="2" charset="0"/>
                <a:cs typeface="NikoshLight" pitchFamily="2" charset="0"/>
              </a:rPr>
              <a:t>পদ্ধতি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Light" pitchFamily="2" charset="0"/>
                <a:cs typeface="NikoshLight" pitchFamily="2" charset="0"/>
              </a:rPr>
              <a:t> 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5257297"/>
            <a:ext cx="8763000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=sum(a3+C5)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[a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]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1" descr="C:\Users\Motiar\Desktop\EX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00200"/>
            <a:ext cx="8305799" cy="3276600"/>
          </a:xfrm>
          <a:prstGeom prst="rect">
            <a:avLst/>
          </a:prstGeom>
          <a:ln w="88900" cap="sq" cmpd="thickThin">
            <a:solidFill>
              <a:srgbClr val="FF33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1676399" y="4672522"/>
            <a:ext cx="5867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Enter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Tab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পুশ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C:\Users\Motiar\Desktop\keydow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981200"/>
            <a:ext cx="3276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C:\Users\Motiar\Desktop\inde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1905000"/>
            <a:ext cx="2762250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6" grpId="0" animBg="1"/>
      <p:bldP spid="6" grpId="1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4731603"/>
            <a:ext cx="830580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যেখানে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বিয়োগফল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পেতে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সেখানে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রাখে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নিম্নোক্ত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3200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লেখি</a:t>
            </a:r>
            <a:endParaRPr lang="en-US" sz="320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003300"/>
              </a:solidFill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6324600" cy="238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Straight Arrow Connector 10"/>
          <p:cNvCxnSpPr/>
          <p:nvPr/>
        </p:nvCxnSpPr>
        <p:spPr>
          <a:xfrm rot="16200000" flipV="1">
            <a:off x="2019300" y="3486150"/>
            <a:ext cx="1524000" cy="1447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47800" y="304800"/>
            <a:ext cx="6248400" cy="707886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ম্যানুয়ালি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বিয়োগ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করার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পদ্ধতি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rPr>
              <a:t> 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919" y="5270212"/>
            <a:ext cx="8323881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=sum(a3-D5)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[a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]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67361"/>
            <a:ext cx="7239000" cy="3552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676400" y="4977825"/>
            <a:ext cx="5867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Enter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Tab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পুশ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C:\Users\Motiar\Desktop\keydow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981200"/>
            <a:ext cx="3276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C:\Users\Motiar\Desktop\inde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1905000"/>
            <a:ext cx="2762250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6" grpId="0" animBg="1"/>
      <p:bldP spid="6" grpId="1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9309" y="730010"/>
            <a:ext cx="6248400" cy="1015663"/>
          </a:xfrm>
          <a:prstGeom prst="rect">
            <a:avLst/>
          </a:prstGeom>
          <a:solidFill>
            <a:srgbClr val="FF9999"/>
          </a:solidFill>
          <a:ln w="9525" cap="flat" cmpd="sng" algn="ctr">
            <a:solidFill>
              <a:srgbClr val="297FD5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kern="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60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kern="0" dirty="0" err="1" smtClean="0"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60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kern="0" dirty="0" err="1" smtClean="0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6000" kern="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698087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8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182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9800" y="263604"/>
            <a:ext cx="5008419" cy="1107996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209" y="3657600"/>
            <a:ext cx="8697191" cy="26161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খোকনের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বার্ষিক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খোকনের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বার্ষিক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9" name="Picture 3" descr="E:\MOTIAR\D,contennt Picture 2\pair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3048000" cy="152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4419600"/>
          <a:ext cx="8001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বাংলা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ইংরেজি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গণিত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বিজ্ঞান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ধর্ম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আইসিটি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মোট</a:t>
                      </a:r>
                      <a:endParaRPr lang="en-US" sz="4000" dirty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৬৫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৮০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৭৬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৮২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E:\MOTIAR\Motiar D. Content\Class Viii\Picture\পাঠ ৫৫\images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433638"/>
            <a:ext cx="6172200" cy="3662362"/>
          </a:xfrm>
          <a:prstGeom prst="rect">
            <a:avLst/>
          </a:prstGeom>
          <a:noFill/>
        </p:spPr>
      </p:pic>
      <p:pic>
        <p:nvPicPr>
          <p:cNvPr id="23556" name="Picture 4" descr="E:\MOTIAR\Motiar D. Content\Class Viii\Picture\পাঠ ৫৫\animated-welcome-flowe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57200"/>
            <a:ext cx="5638800" cy="220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457200"/>
            <a:ext cx="4267200" cy="830997"/>
          </a:xfrm>
          <a:prstGeom prst="rect">
            <a:avLst/>
          </a:prstGeom>
          <a:solidFill>
            <a:srgbClr val="FFCCFF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bn-BD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5486400"/>
            <a:ext cx="84582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ওয়ার্কশীটের সংখ্যা জাতীয় তথ্যাবলীকে চিত্রের মাধ্যমে ঊপস্থাপন বা প্রকাশ 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11"/>
          <p:cNvGrpSpPr/>
          <p:nvPr/>
        </p:nvGrpSpPr>
        <p:grpSpPr>
          <a:xfrm>
            <a:off x="1295400" y="1493004"/>
            <a:ext cx="1752600" cy="3846493"/>
            <a:chOff x="0" y="1431895"/>
            <a:chExt cx="1752600" cy="4572000"/>
          </a:xfrm>
        </p:grpSpPr>
        <p:pic>
          <p:nvPicPr>
            <p:cNvPr id="10" name="Picture 9" descr="graph2.png"/>
            <p:cNvPicPr>
              <a:picLocks noChangeAspect="1"/>
            </p:cNvPicPr>
            <p:nvPr/>
          </p:nvPicPr>
          <p:blipFill>
            <a:blip r:embed="rId3"/>
            <a:srcRect l="2353" t="9091" r="70588" b="12987"/>
            <a:stretch>
              <a:fillRect/>
            </a:stretch>
          </p:blipFill>
          <p:spPr>
            <a:xfrm>
              <a:off x="0" y="1431895"/>
              <a:ext cx="1752600" cy="45720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85800" y="3105090"/>
              <a:ext cx="914400" cy="400110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/>
                <a:t>  45%</a:t>
              </a:r>
              <a:endParaRPr lang="en-US" sz="2000" b="1" dirty="0"/>
            </a:p>
          </p:txBody>
        </p:sp>
      </p:grpSp>
      <p:grpSp>
        <p:nvGrpSpPr>
          <p:cNvPr id="12" name="Group 19"/>
          <p:cNvGrpSpPr/>
          <p:nvPr/>
        </p:nvGrpSpPr>
        <p:grpSpPr>
          <a:xfrm>
            <a:off x="3048000" y="1371600"/>
            <a:ext cx="1371600" cy="3922693"/>
            <a:chOff x="3048000" y="228600"/>
            <a:chExt cx="1371600" cy="4724400"/>
          </a:xfrm>
        </p:grpSpPr>
        <p:sp>
          <p:nvSpPr>
            <p:cNvPr id="13" name="TextBox 12"/>
            <p:cNvSpPr txBox="1"/>
            <p:nvPr/>
          </p:nvSpPr>
          <p:spPr>
            <a:xfrm>
              <a:off x="3352800" y="228600"/>
              <a:ext cx="914400" cy="400110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/>
                <a:t>  80%</a:t>
              </a:r>
              <a:endParaRPr lang="en-US" sz="2000" b="1" dirty="0"/>
            </a:p>
          </p:txBody>
        </p:sp>
        <p:pic>
          <p:nvPicPr>
            <p:cNvPr id="14" name="Picture 13" descr="graph2.png"/>
            <p:cNvPicPr>
              <a:picLocks noChangeAspect="1"/>
            </p:cNvPicPr>
            <p:nvPr/>
          </p:nvPicPr>
          <p:blipFill>
            <a:blip r:embed="rId3"/>
            <a:srcRect l="30000" t="10000" r="50000" b="14444"/>
            <a:stretch>
              <a:fillRect/>
            </a:stretch>
          </p:blipFill>
          <p:spPr>
            <a:xfrm>
              <a:off x="3048000" y="533400"/>
              <a:ext cx="1371600" cy="4419600"/>
            </a:xfrm>
            <a:prstGeom prst="rect">
              <a:avLst/>
            </a:prstGeom>
          </p:spPr>
        </p:pic>
      </p:grpSp>
      <p:grpSp>
        <p:nvGrpSpPr>
          <p:cNvPr id="15" name="Group 20"/>
          <p:cNvGrpSpPr/>
          <p:nvPr/>
        </p:nvGrpSpPr>
        <p:grpSpPr>
          <a:xfrm>
            <a:off x="4419600" y="2164597"/>
            <a:ext cx="1371600" cy="3160692"/>
            <a:chOff x="4419600" y="1710267"/>
            <a:chExt cx="1371600" cy="3318933"/>
          </a:xfrm>
        </p:grpSpPr>
        <p:sp>
          <p:nvSpPr>
            <p:cNvPr id="16" name="TextBox 15"/>
            <p:cNvSpPr txBox="1"/>
            <p:nvPr/>
          </p:nvSpPr>
          <p:spPr>
            <a:xfrm>
              <a:off x="4572000" y="1710267"/>
              <a:ext cx="914400" cy="400110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/>
                <a:t>  60%</a:t>
              </a:r>
              <a:endParaRPr lang="en-US" sz="2000" b="1" dirty="0"/>
            </a:p>
          </p:txBody>
        </p:sp>
        <p:pic>
          <p:nvPicPr>
            <p:cNvPr id="17" name="Picture 16" descr="graph2.png"/>
            <p:cNvPicPr>
              <a:picLocks noChangeAspect="1"/>
            </p:cNvPicPr>
            <p:nvPr/>
          </p:nvPicPr>
          <p:blipFill>
            <a:blip r:embed="rId3"/>
            <a:srcRect l="50000" t="29837" r="30000" b="13333"/>
            <a:stretch>
              <a:fillRect/>
            </a:stretch>
          </p:blipFill>
          <p:spPr>
            <a:xfrm>
              <a:off x="4419600" y="2057400"/>
              <a:ext cx="1371600" cy="2971800"/>
            </a:xfrm>
            <a:prstGeom prst="rect">
              <a:avLst/>
            </a:prstGeom>
          </p:spPr>
        </p:pic>
      </p:grpSp>
      <p:grpSp>
        <p:nvGrpSpPr>
          <p:cNvPr id="18" name="Group 21"/>
          <p:cNvGrpSpPr/>
          <p:nvPr/>
        </p:nvGrpSpPr>
        <p:grpSpPr>
          <a:xfrm>
            <a:off x="5791200" y="3276600"/>
            <a:ext cx="1600200" cy="2017693"/>
            <a:chOff x="5791200" y="2819400"/>
            <a:chExt cx="1600200" cy="2133600"/>
          </a:xfrm>
        </p:grpSpPr>
        <p:sp>
          <p:nvSpPr>
            <p:cNvPr id="19" name="TextBox 18"/>
            <p:cNvSpPr txBox="1"/>
            <p:nvPr/>
          </p:nvSpPr>
          <p:spPr>
            <a:xfrm>
              <a:off x="5943600" y="2819400"/>
              <a:ext cx="914400" cy="400110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/>
                <a:t>  40%</a:t>
              </a:r>
              <a:endParaRPr lang="en-US" sz="2000" b="1" dirty="0"/>
            </a:p>
          </p:txBody>
        </p:sp>
        <p:pic>
          <p:nvPicPr>
            <p:cNvPr id="20" name="Picture 19" descr="graph2.png"/>
            <p:cNvPicPr>
              <a:picLocks noChangeAspect="1"/>
            </p:cNvPicPr>
            <p:nvPr/>
          </p:nvPicPr>
          <p:blipFill>
            <a:blip r:embed="rId3"/>
            <a:srcRect l="70000" t="55797" r="3333" b="14444"/>
            <a:stretch>
              <a:fillRect/>
            </a:stretch>
          </p:blipFill>
          <p:spPr>
            <a:xfrm>
              <a:off x="5791200" y="3124200"/>
              <a:ext cx="16002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417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533400"/>
            <a:ext cx="6096000" cy="830997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অংকন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bn-BD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5410200"/>
            <a:ext cx="83058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ওয়ার্কসিটে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উপাত্ত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661282"/>
              </p:ext>
            </p:extLst>
          </p:nvPr>
        </p:nvGraphicFramePr>
        <p:xfrm>
          <a:off x="952500" y="1676400"/>
          <a:ext cx="73152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3291840"/>
                <a:gridCol w="24384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২০০৫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সালে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এসএসসি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পরীক্ষায়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পাশের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হার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B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SL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Board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Persent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Dhaka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Comilla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60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Jessore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04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Rajshahi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877992"/>
              </p:ext>
            </p:extLst>
          </p:nvPr>
        </p:nvGraphicFramePr>
        <p:xfrm>
          <a:off x="1181100" y="1882140"/>
          <a:ext cx="73152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/>
                <a:gridCol w="3291840"/>
                <a:gridCol w="24384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২০০৫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সালে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এসএসসি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পরীক্ষায়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পাশের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হার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B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SL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Board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Persent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Dhaka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Comilla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60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Jessore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Times New Roman" pitchFamily="18" charset="0"/>
                        </a:rPr>
                        <a:t>04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Times New Roman" pitchFamily="18" charset="0"/>
                        </a:rPr>
                        <a:t>Rajshahi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4800" y="5722203"/>
            <a:ext cx="8305800" cy="830997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উপাত্তগুলো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সিলেক্ট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676400"/>
            <a:ext cx="7277100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2438400" y="1650944"/>
            <a:ext cx="533400" cy="381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324600" y="2715161"/>
            <a:ext cx="838200" cy="381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2971800" y="2105561"/>
            <a:ext cx="1371600" cy="3200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048000" y="1841444"/>
            <a:ext cx="3124200" cy="8737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28700" y="5229761"/>
            <a:ext cx="75819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Insert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Charts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নির্ধারণ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হবে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26" descr="3D graph.jpg"/>
          <p:cNvPicPr>
            <a:picLocks noChangeAspect="1"/>
          </p:cNvPicPr>
          <p:nvPr/>
        </p:nvPicPr>
        <p:blipFill>
          <a:blip r:embed="rId4"/>
          <a:srcRect b="12985"/>
          <a:stretch>
            <a:fillRect/>
          </a:stretch>
        </p:blipFill>
        <p:spPr>
          <a:xfrm>
            <a:off x="2514600" y="2057400"/>
            <a:ext cx="4876800" cy="27168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09601" y="5265003"/>
            <a:ext cx="76200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OK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ডায়াগ্রামটি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অঙ্কিত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8" grpId="0" animBg="1"/>
      <p:bldP spid="8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344269"/>
            <a:ext cx="5562600" cy="646331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বিভিন্ন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প্রকার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bn-IN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গ্রাফ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বা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ডায়াগ্রাম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228600" y="1143000"/>
            <a:ext cx="3505200" cy="2297865"/>
            <a:chOff x="228600" y="495007"/>
            <a:chExt cx="3581400" cy="3004160"/>
          </a:xfrm>
        </p:grpSpPr>
        <p:pic>
          <p:nvPicPr>
            <p:cNvPr id="5" name="Picture 4" descr="3D graph.jpg"/>
            <p:cNvPicPr>
              <a:picLocks noChangeAspect="1"/>
            </p:cNvPicPr>
            <p:nvPr/>
          </p:nvPicPr>
          <p:blipFill>
            <a:blip r:embed="rId2"/>
            <a:srcRect b="12985"/>
            <a:stretch>
              <a:fillRect/>
            </a:stretch>
          </p:blipFill>
          <p:spPr>
            <a:xfrm>
              <a:off x="228600" y="495007"/>
              <a:ext cx="3581400" cy="255299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19200" y="2895600"/>
              <a:ext cx="1676400" cy="60356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NikoshLightBAN" pitchFamily="2" charset="0"/>
                  <a:cs typeface="NikoshLightBAN" pitchFamily="2" charset="0"/>
                </a:rPr>
                <a:t>কলম</a:t>
              </a:r>
              <a:r>
                <a:rPr lang="en-US" sz="2400" dirty="0" smtClean="0">
                  <a:solidFill>
                    <a:schemeClr val="tx1"/>
                  </a:solidFill>
                  <a:latin typeface="NikoshLightBAN" pitchFamily="2" charset="0"/>
                  <a:cs typeface="NikoshLightBAN" pitchFamily="2" charset="0"/>
                </a:rPr>
                <a:t> </a:t>
              </a:r>
              <a:endParaRPr lang="en-US" sz="2400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10" name="Group 12"/>
          <p:cNvGrpSpPr/>
          <p:nvPr/>
        </p:nvGrpSpPr>
        <p:grpSpPr>
          <a:xfrm>
            <a:off x="4876800" y="1214735"/>
            <a:ext cx="3505200" cy="2214265"/>
            <a:chOff x="4876800" y="533400"/>
            <a:chExt cx="3505200" cy="2214265"/>
          </a:xfrm>
        </p:grpSpPr>
        <p:pic>
          <p:nvPicPr>
            <p:cNvPr id="14" name="Picture 13" descr="line graph.gif"/>
            <p:cNvPicPr>
              <a:picLocks noChangeAspect="1"/>
            </p:cNvPicPr>
            <p:nvPr/>
          </p:nvPicPr>
          <p:blipFill>
            <a:blip r:embed="rId3"/>
            <a:srcRect l="3774" r="1887" b="9374"/>
            <a:stretch>
              <a:fillRect/>
            </a:stretch>
          </p:blipFill>
          <p:spPr>
            <a:xfrm>
              <a:off x="4876800" y="533400"/>
              <a:ext cx="3505200" cy="16002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6096000" y="2286000"/>
              <a:ext cx="1295400" cy="46166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IN" sz="2400" dirty="0" smtClean="0">
                  <a:solidFill>
                    <a:schemeClr val="tx1"/>
                  </a:solidFill>
                  <a:latin typeface="NikoshLightBAN" pitchFamily="2" charset="0"/>
                  <a:cs typeface="NikoshLightBAN" pitchFamily="2" charset="0"/>
                </a:rPr>
                <a:t>লাইন</a:t>
              </a:r>
              <a:endParaRPr lang="en-US" sz="2400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pic>
        <p:nvPicPr>
          <p:cNvPr id="16" name="Picture 15" descr="pie.gif"/>
          <p:cNvPicPr>
            <a:picLocks noChangeAspect="1"/>
          </p:cNvPicPr>
          <p:nvPr/>
        </p:nvPicPr>
        <p:blipFill>
          <a:blip r:embed="rId4"/>
          <a:srcRect r="20371"/>
          <a:stretch>
            <a:fillRect/>
          </a:stretch>
        </p:blipFill>
        <p:spPr>
          <a:xfrm>
            <a:off x="381000" y="3911025"/>
            <a:ext cx="2819400" cy="22129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66800" y="6120825"/>
            <a:ext cx="14478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LightBAN" pitchFamily="2" charset="0"/>
                <a:cs typeface="NikoshLightBAN" pitchFamily="2" charset="0"/>
              </a:rPr>
              <a:t>পাই 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  <p:graphicFrame>
        <p:nvGraphicFramePr>
          <p:cNvPr id="27" name="Chart 26"/>
          <p:cNvGraphicFramePr/>
          <p:nvPr/>
        </p:nvGraphicFramePr>
        <p:xfrm>
          <a:off x="4419600" y="3810000"/>
          <a:ext cx="40386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867400" y="6044625"/>
            <a:ext cx="14478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LightBAN" pitchFamily="2" charset="0"/>
                <a:cs typeface="NikoshLightBAN" pitchFamily="2" charset="0"/>
              </a:rPr>
              <a:t>বার</a:t>
            </a:r>
            <a:r>
              <a:rPr lang="bn-IN" sz="3200" dirty="0" smtClean="0">
                <a:latin typeface="NikoshLightBAN" pitchFamily="2" charset="0"/>
                <a:cs typeface="NikoshLightBAN" pitchFamily="2" charset="0"/>
              </a:rPr>
              <a:t> 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Graphic spid="27" grpId="0">
        <p:bldAsOne/>
      </p:bldGraphic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MOTIAR\D,contennt Picture 2\Science 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1"/>
            <a:ext cx="51816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0" y="457200"/>
            <a:ext cx="48768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6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  </a:t>
            </a:r>
            <a:r>
              <a:rPr lang="en-US" sz="6000" b="1" u="sng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দলগত</a:t>
            </a:r>
            <a:r>
              <a:rPr lang="en-US" sz="6000" b="1" u="sng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 </a:t>
            </a:r>
            <a:r>
              <a:rPr lang="en-US" sz="6000" b="1" u="sng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LightBAN" panose="02000000000000000000" pitchFamily="2" charset="0"/>
                <a:cs typeface="NikoshLightBAN" panose="02000000000000000000" pitchFamily="2" charset="0"/>
              </a:rPr>
              <a:t>কাজ</a:t>
            </a:r>
            <a:endParaRPr lang="en-US" sz="4400" b="1" u="sng" cap="all" dirty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NikoshLightBAN" panose="02000000000000000000" pitchFamily="2" charset="0"/>
              <a:cs typeface="NikoshLight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209" y="3657600"/>
            <a:ext cx="8697191" cy="2369880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৫জন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4267200"/>
          <a:ext cx="8001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500"/>
                <a:gridCol w="1333500"/>
                <a:gridCol w="1333500"/>
                <a:gridCol w="1333500"/>
                <a:gridCol w="1333500"/>
                <a:gridCol w="1333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আব্দুল্লাহ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রহমার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জেবা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মল্লিকা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দিপক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NikoshBAN" pitchFamily="2" charset="0"/>
                          <a:cs typeface="NikoshBAN" pitchFamily="2" charset="0"/>
                        </a:rPr>
                        <a:t>রনি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৪৭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৪৩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৪২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৪১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NikoshBAN" pitchFamily="2" charset="0"/>
                          <a:cs typeface="NikoshBAN" pitchFamily="2" charset="0"/>
                        </a:rPr>
                        <a:t>৪৫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5839" y="2009601"/>
            <a:ext cx="531536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500" b="1" spc="50" dirty="0" smtClean="0">
                <a:ln w="0"/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500" b="1" spc="50" dirty="0" smtClean="0">
                <a:ln w="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b="1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এক্সেলে</a:t>
            </a:r>
            <a:r>
              <a:rPr lang="en-US" sz="2800" b="1" dirty="0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2800" b="1" dirty="0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কতভাবে</a:t>
            </a:r>
            <a:r>
              <a:rPr lang="en-US" sz="2800" b="1" dirty="0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500" b="1" spc="50" dirty="0">
              <a:ln w="0"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056" y="2725403"/>
            <a:ext cx="113845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88" y="3514136"/>
            <a:ext cx="112699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5633" y="3514135"/>
            <a:ext cx="123556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ঘ.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৪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5634" y="2739258"/>
            <a:ext cx="123556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খ.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১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75838" y="2803573"/>
            <a:ext cx="598219" cy="539132"/>
            <a:chOff x="5717597" y="1752600"/>
            <a:chExt cx="680605" cy="60960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560470" y="3456079"/>
            <a:ext cx="935819" cy="694030"/>
            <a:chOff x="7086600" y="4953652"/>
            <a:chExt cx="1037453" cy="914400"/>
          </a:xfrm>
        </p:grpSpPr>
        <p:cxnSp>
          <p:nvCxnSpPr>
            <p:cNvPr id="12" name="Straight Connector 11"/>
            <p:cNvCxnSpPr/>
            <p:nvPr/>
          </p:nvCxnSpPr>
          <p:spPr>
            <a:xfrm flipH="1">
              <a:off x="7355126" y="4953652"/>
              <a:ext cx="768927" cy="914400"/>
            </a:xfrm>
            <a:prstGeom prst="line">
              <a:avLst/>
            </a:prstGeom>
            <a:ln w="825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086600" y="5410852"/>
              <a:ext cx="268526" cy="408058"/>
            </a:xfrm>
            <a:prstGeom prst="line">
              <a:avLst/>
            </a:prstGeom>
            <a:ln w="825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733800" y="304800"/>
            <a:ext cx="1727258" cy="1593974"/>
            <a:chOff x="4717473" y="948667"/>
            <a:chExt cx="3023434" cy="2860964"/>
          </a:xfrm>
        </p:grpSpPr>
        <p:sp>
          <p:nvSpPr>
            <p:cNvPr id="15" name="Oval 14"/>
            <p:cNvSpPr/>
            <p:nvPr/>
          </p:nvSpPr>
          <p:spPr>
            <a:xfrm>
              <a:off x="4717473" y="948667"/>
              <a:ext cx="3023434" cy="2860964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28700" y="1642408"/>
              <a:ext cx="2336552" cy="1513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উত্তর সঠিক</a:t>
              </a:r>
            </a:p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হয়েছে</a:t>
              </a:r>
              <a:endPara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72220" y="387226"/>
            <a:ext cx="1727258" cy="1593974"/>
            <a:chOff x="8225056" y="941740"/>
            <a:chExt cx="3023434" cy="2860964"/>
          </a:xfrm>
        </p:grpSpPr>
        <p:sp>
          <p:nvSpPr>
            <p:cNvPr id="18" name="Oval 17"/>
            <p:cNvSpPr/>
            <p:nvPr/>
          </p:nvSpPr>
          <p:spPr>
            <a:xfrm>
              <a:off x="8225056" y="941740"/>
              <a:ext cx="3023434" cy="2860964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9694" y="1636206"/>
              <a:ext cx="2391099" cy="1513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আবার চেষ্টা</a:t>
              </a:r>
            </a:p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74686" y="3585181"/>
            <a:ext cx="541360" cy="503845"/>
            <a:chOff x="5717597" y="1752600"/>
            <a:chExt cx="680605" cy="6096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597430" y="2823688"/>
            <a:ext cx="578834" cy="503845"/>
            <a:chOff x="5717597" y="1752600"/>
            <a:chExt cx="680605" cy="609600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62000" y="609600"/>
            <a:ext cx="2667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spc="150" dirty="0" smtClean="0">
                <a:ln w="11430"/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7924" y="4286248"/>
            <a:ext cx="624147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5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bn-BD" sz="25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রিবনে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5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199" y="4953000"/>
            <a:ext cx="1854973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Home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33734" y="4946136"/>
            <a:ext cx="189566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Data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36608" y="5739825"/>
            <a:ext cx="189391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View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1488" y="5773163"/>
            <a:ext cx="184627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Insert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93484" y="4984342"/>
            <a:ext cx="530452" cy="506818"/>
            <a:chOff x="5717597" y="1752600"/>
            <a:chExt cx="680605" cy="609600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47690" y="5681367"/>
            <a:ext cx="779433" cy="643233"/>
            <a:chOff x="7086600" y="4953652"/>
            <a:chExt cx="1037453" cy="914400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7355126" y="4953652"/>
              <a:ext cx="768927" cy="914400"/>
            </a:xfrm>
            <a:prstGeom prst="line">
              <a:avLst/>
            </a:prstGeom>
            <a:ln w="825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086600" y="5410852"/>
              <a:ext cx="268526" cy="408058"/>
            </a:xfrm>
            <a:prstGeom prst="line">
              <a:avLst/>
            </a:prstGeom>
            <a:ln w="825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4807525" y="5778329"/>
            <a:ext cx="450275" cy="484717"/>
            <a:chOff x="5717597" y="1752600"/>
            <a:chExt cx="680605" cy="60960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807525" y="4967646"/>
            <a:ext cx="450275" cy="484717"/>
            <a:chOff x="5717597" y="1752600"/>
            <a:chExt cx="680605" cy="60960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5791200" y="1752600"/>
              <a:ext cx="533400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5717597" y="1752600"/>
              <a:ext cx="680605" cy="609600"/>
            </a:xfrm>
            <a:prstGeom prst="line">
              <a:avLst/>
            </a:prstGeom>
            <a:ln w="825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772220" y="360770"/>
            <a:ext cx="1727258" cy="1593974"/>
            <a:chOff x="4717473" y="948667"/>
            <a:chExt cx="3023434" cy="2860964"/>
          </a:xfrm>
        </p:grpSpPr>
        <p:sp>
          <p:nvSpPr>
            <p:cNvPr id="45" name="Oval 44"/>
            <p:cNvSpPr/>
            <p:nvPr/>
          </p:nvSpPr>
          <p:spPr>
            <a:xfrm>
              <a:off x="4717473" y="948667"/>
              <a:ext cx="3023434" cy="2860964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028700" y="1642408"/>
              <a:ext cx="2336552" cy="1513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উত্তর সঠিক</a:t>
              </a:r>
            </a:p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হয়েছে</a:t>
              </a:r>
              <a:endPara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753816" y="359517"/>
            <a:ext cx="1727258" cy="1593974"/>
            <a:chOff x="8225056" y="941740"/>
            <a:chExt cx="3023434" cy="2860964"/>
          </a:xfrm>
        </p:grpSpPr>
        <p:sp>
          <p:nvSpPr>
            <p:cNvPr id="48" name="Oval 47"/>
            <p:cNvSpPr/>
            <p:nvPr/>
          </p:nvSpPr>
          <p:spPr>
            <a:xfrm>
              <a:off x="8225056" y="941740"/>
              <a:ext cx="3023434" cy="2860964"/>
            </a:xfrm>
            <a:prstGeom prst="ellipse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619694" y="1636206"/>
              <a:ext cx="2391099" cy="15133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আবার চেষ্টা</a:t>
              </a:r>
            </a:p>
            <a:p>
              <a:pPr algn="ctr"/>
              <a:r>
                <a:rPr lang="bn-BD" sz="3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</a:p>
          </p:txBody>
        </p:sp>
      </p:grpSp>
      <p:sp>
        <p:nvSpPr>
          <p:cNvPr id="50" name="Rectangle 49"/>
          <p:cNvSpPr/>
          <p:nvPr/>
        </p:nvSpPr>
        <p:spPr>
          <a:xfrm>
            <a:off x="3505200" y="6400800"/>
            <a:ext cx="2133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2" descr="E:\MOTIAR\D,contennt Picture 2\tea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600"/>
            <a:ext cx="2209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0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1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000" y="381000"/>
            <a:ext cx="563880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72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3124200"/>
            <a:ext cx="8001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এমএস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এক্সেল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অর্ধ-বার্ষিক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ফলাফলের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0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।</a:t>
            </a:r>
            <a:endParaRPr lang="bn-BD" sz="4000" b="1" dirty="0">
              <a:ln w="10541" cmpd="sng">
                <a:solidFill>
                  <a:sysClr val="windowText" lastClr="000000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E:\MOTIAR\D,contennt Picture 2\hom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MOTIAR\D,contennt Picture 2\business_team_walking_sm_w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3429000"/>
            <a:ext cx="598564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1"/>
            <a:ext cx="7543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35004"/>
            <a:ext cx="29210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037582"/>
            <a:ext cx="8382000" cy="1077218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95" y="4373941"/>
            <a:ext cx="8572500" cy="181588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মোঃ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কবির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bn-IN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মোঃ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আহসানুল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আরেফিন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চৌধুরী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সহকারি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অধ্যাপক, 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পাবনা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মির্জা মোঃ দিদারুল আ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টিটিসি, </a:t>
            </a:r>
            <a:r>
              <a:rPr lang="bn-BD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.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সাজ্জাদ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খান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(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শিক্ষা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খুলনা</a:t>
            </a:r>
            <a:endParaRPr lang="bn-BD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212282" cy="120032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00"/>
                </a:solidFill>
                <a:latin typeface="Nikosh" pitchFamily="2" charset="0"/>
                <a:cs typeface="Nikosh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3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0"/>
          <p:cNvSpPr txBox="1">
            <a:spLocks/>
          </p:cNvSpPr>
          <p:nvPr/>
        </p:nvSpPr>
        <p:spPr>
          <a:xfrm>
            <a:off x="1115518" y="1066800"/>
            <a:ext cx="3227882" cy="4495800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36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ontent Placeholder 12"/>
          <p:cNvSpPr txBox="1">
            <a:spLocks/>
          </p:cNvSpPr>
          <p:nvPr/>
        </p:nvSpPr>
        <p:spPr>
          <a:xfrm>
            <a:off x="4544288" y="1066800"/>
            <a:ext cx="3325978" cy="4476259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bn-BD" sz="3600" b="1" i="0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bn-BD" sz="3600" b="1" i="0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10000"/>
                </a:schemeClr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/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3200" b="1" dirty="0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FF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400" b="1" noProof="0" dirty="0" smtClean="0">
              <a:ln/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অধ্যায়</a:t>
            </a:r>
            <a:r>
              <a:rPr kumimoji="0" lang="en-US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b="1" dirty="0" err="1" smtClean="0">
                <a:ln/>
                <a:solidFill>
                  <a:srgbClr val="4F032E"/>
                </a:solidFill>
                <a:latin typeface="NikoshBAN" pitchFamily="2" charset="0"/>
                <a:cs typeface="NikoshBAN" pitchFamily="2" charset="0"/>
              </a:rPr>
              <a:t>চতুর্থ</a:t>
            </a:r>
            <a:endParaRPr kumimoji="0" lang="en-US" sz="2400" b="1" i="0" u="none" strike="noStrike" kern="1200" cap="none" spc="0" normalizeH="0" noProof="0" dirty="0" smtClean="0">
              <a:ln/>
              <a:solidFill>
                <a:srgbClr val="4F032E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 ৪৩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dirty="0" smtClean="0">
                <a:ln/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: 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0033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3581400"/>
            <a:ext cx="3934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মতিয়ার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কলেজ</a:t>
            </a:r>
            <a:endParaRPr lang="en-US" b="1" dirty="0" smtClean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motiarjsmsc@gmail.com</a:t>
            </a: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Mob: </a:t>
            </a: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01781-595759</a:t>
            </a:r>
            <a:endParaRPr lang="en-US" sz="1600" b="1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05200" y="5715000"/>
            <a:ext cx="2133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914" name="Picture 2" descr="E:\MOTIAR\Motiar improtant\motiar\Motiar Picture\Sar01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59" y="1938012"/>
            <a:ext cx="1219200" cy="15671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70788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ছবিগুলো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দেখে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নিচের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প্রশ্নটির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উত্তর</a:t>
            </a:r>
            <a:r>
              <a:rPr lang="en-US" sz="40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দাও</a:t>
            </a:r>
            <a:endParaRPr lang="en-US" sz="1600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267200"/>
            <a:ext cx="80772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স্প্রেডসিট</a:t>
            </a:r>
            <a:r>
              <a:rPr lang="en-US" sz="5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ব্যবহারের</a:t>
            </a:r>
            <a:r>
              <a:rPr lang="en-US" sz="5400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কৌশল</a:t>
            </a:r>
            <a:endParaRPr lang="en-US" sz="5400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" y="4269082"/>
            <a:ext cx="8305800" cy="107721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কম্পিউটারের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কোন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কৌশল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ব্যবহার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করলে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এই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কাজগুলো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সহজে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করা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যায়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?</a:t>
            </a:r>
            <a:endParaRPr lang="en-US" sz="3200" b="1" dirty="0">
              <a:solidFill>
                <a:schemeClr val="tx1"/>
              </a:solidFill>
              <a:latin typeface="NikoshLight" pitchFamily="2" charset="0"/>
              <a:cs typeface="NikoshLight" pitchFamily="2" charset="0"/>
            </a:endParaRPr>
          </a:p>
        </p:txBody>
      </p:sp>
      <p:pic>
        <p:nvPicPr>
          <p:cNvPr id="55297" name="Picture 1" descr="E:\MOTIAR\Motiar D. Content\Class Viii\Picture\পাঠ ২৩\m 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2825" y="1600200"/>
            <a:ext cx="2266950" cy="2390775"/>
          </a:xfrm>
          <a:prstGeom prst="rect">
            <a:avLst/>
          </a:prstGeom>
          <a:noFill/>
        </p:spPr>
      </p:pic>
      <p:pic>
        <p:nvPicPr>
          <p:cNvPr id="38916" name="Picture 4" descr="E:\MOTIAR\Motiar D. Content\Class Viii\Picture\পাঠ ৪৪\accoun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0"/>
            <a:ext cx="2438400" cy="25291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E:\MOTIAR\Motiar D. Content\Class Viii\Picture\পাঠ ৪৪\counting-pennies-102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68" y="1600200"/>
            <a:ext cx="2570061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8743030">
            <a:off x="-253521" y="2678328"/>
            <a:ext cx="2967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u="sng" dirty="0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2800" b="1" u="sng" dirty="0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জকের পাঠের বিষয়-</a:t>
            </a:r>
            <a:endParaRPr lang="en-US" sz="2800" b="1" u="sng" dirty="0">
              <a:ln>
                <a:solidFill>
                  <a:srgbClr val="00B05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Left-Right Arrow 4"/>
          <p:cNvSpPr/>
          <p:nvPr/>
        </p:nvSpPr>
        <p:spPr>
          <a:xfrm>
            <a:off x="447675" y="2933700"/>
            <a:ext cx="8210550" cy="3771900"/>
          </a:xfrm>
          <a:prstGeom prst="leftRightArrow">
            <a:avLst>
              <a:gd name="adj1" fmla="val 44697"/>
              <a:gd name="adj2" fmla="val 50000"/>
            </a:avLst>
          </a:prstGeom>
          <a:noFill/>
          <a:ln w="5715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825739"/>
            <a:ext cx="6324600" cy="92333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কৌশল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4274" name="Picture 2" descr="E:\MOTIAR\Motiar D. Content\Class Viii\Picture\পাঠ ৫৫\s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286000"/>
            <a:ext cx="5486400" cy="3205163"/>
          </a:xfrm>
          <a:prstGeom prst="rect">
            <a:avLst/>
          </a:prstGeom>
          <a:noFill/>
        </p:spPr>
      </p:pic>
      <p:pic>
        <p:nvPicPr>
          <p:cNvPr id="54275" name="Picture 3" descr="E:\MOTIAR\Motiar D. Content\Class Viii\Picture\পাঠ ৪৬ দৈন্ন্দিন সমস্যা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514600"/>
            <a:ext cx="1752600" cy="83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26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Callout 5"/>
          <p:cNvSpPr/>
          <p:nvPr/>
        </p:nvSpPr>
        <p:spPr bwMode="auto">
          <a:xfrm>
            <a:off x="2045776" y="990600"/>
            <a:ext cx="4953000" cy="1600200"/>
          </a:xfrm>
          <a:prstGeom prst="downArrowCallout">
            <a:avLst>
              <a:gd name="adj1" fmla="val 22980"/>
              <a:gd name="adj2" fmla="val 23990"/>
              <a:gd name="adj3" fmla="val 23798"/>
              <a:gd name="adj4" fmla="val 67553"/>
            </a:avLst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600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4176" y="3027336"/>
            <a:ext cx="7696200" cy="3124200"/>
          </a:xfrm>
          <a:prstGeom prst="roundRect">
            <a:avLst>
              <a:gd name="adj" fmla="val 9173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bn-BD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</a:t>
            </a:r>
            <a:r>
              <a:rPr lang="bn-BD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এক্সেল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ডাটা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এন্ট্রি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কারসরের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এক্সেল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বিয়োগ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1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00200" y="415498"/>
            <a:ext cx="5943600" cy="830997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9938" name="Picture 2" descr="C:\Users\Motiar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9713"/>
            <a:ext cx="6019800" cy="2452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15000" y="30480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E13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4804549"/>
            <a:ext cx="8763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স্প্রেডসিটের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ওয়ার্কশিটের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গ্রিড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কলাম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সারি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600200" y="3232666"/>
            <a:ext cx="685800" cy="157188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505200" y="2819400"/>
            <a:ext cx="1905000" cy="19851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505200" y="1509713"/>
            <a:ext cx="762000" cy="32146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71550" y="5160224"/>
            <a:ext cx="65913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রো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1752600" y="2209800"/>
            <a:ext cx="2324100" cy="25947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23900" y="4776148"/>
            <a:ext cx="76962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ছেদবিন্দুতে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মিলিত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অবস্থান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715000" y="3048000"/>
            <a:ext cx="762000" cy="36933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562600" y="3417332"/>
            <a:ext cx="381000" cy="13070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1454" y="4835326"/>
            <a:ext cx="6629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কলামের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 animBg="1"/>
      <p:bldP spid="18" grpId="1" animBg="1"/>
      <p:bldP spid="22" grpId="0" animBg="1"/>
      <p:bldP spid="23" grpId="0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Motiar\Desktop\Cap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9188" y="2362201"/>
            <a:ext cx="6905625" cy="2285999"/>
          </a:xfrm>
          <a:prstGeom prst="rect">
            <a:avLst/>
          </a:prstGeom>
          <a:solidFill>
            <a:srgbClr val="FFFF00"/>
          </a:solidFill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entagon 4"/>
          <p:cNvSpPr/>
          <p:nvPr/>
        </p:nvSpPr>
        <p:spPr>
          <a:xfrm>
            <a:off x="990600" y="914399"/>
            <a:ext cx="7101023" cy="762001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452928" tIns="137160" rIns="256032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কারসরের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kern="12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4953000"/>
            <a:ext cx="7391400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যেকোন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সেলে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কারসর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ইচ্ছামত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টাইফ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90600" y="4419600"/>
            <a:ext cx="7129204" cy="1027112"/>
            <a:chOff x="664497" y="1334186"/>
            <a:chExt cx="7129204" cy="1027112"/>
          </a:xfrm>
          <a:solidFill>
            <a:srgbClr val="FFCCFF"/>
          </a:solidFill>
        </p:grpSpPr>
        <p:sp>
          <p:nvSpPr>
            <p:cNvPr id="3" name="Pentagon 2"/>
            <p:cNvSpPr/>
            <p:nvPr/>
          </p:nvSpPr>
          <p:spPr>
            <a:xfrm rot="10800000">
              <a:off x="664497" y="1334186"/>
              <a:ext cx="7129204" cy="1027112"/>
            </a:xfrm>
            <a:prstGeom prst="homePlate">
              <a:avLst>
                <a:gd name="adj" fmla="val 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Pentagon 4"/>
            <p:cNvSpPr/>
            <p:nvPr/>
          </p:nvSpPr>
          <p:spPr>
            <a:xfrm rot="21600000">
              <a:off x="692678" y="1334186"/>
              <a:ext cx="7101023" cy="1027112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452928" tIns="137160" rIns="256032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কী-বোর্ডের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অ্যারো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কি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ব্যবহার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কারসর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যেকোনো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সেলে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নেওয়া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kern="1200" dirty="0" err="1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যায়</a:t>
              </a:r>
              <a:r>
                <a:rPr lang="en-US" sz="4000" kern="1200" dirty="0" smtClean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  <a:endParaRPr lang="en-US" sz="4000" kern="120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524000"/>
            <a:ext cx="4191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entagon 4"/>
          <p:cNvSpPr/>
          <p:nvPr/>
        </p:nvSpPr>
        <p:spPr>
          <a:xfrm>
            <a:off x="1905001" y="457200"/>
            <a:ext cx="5638800" cy="762001"/>
          </a:xfrm>
          <a:prstGeom prst="rect">
            <a:avLst/>
          </a:prstGeom>
          <a:solidFill>
            <a:srgbClr val="FF9999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452928" tIns="137160" rIns="256032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কারসরের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40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400" kern="120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</TotalTime>
  <Words>872</Words>
  <Application>Microsoft Office PowerPoint</Application>
  <PresentationFormat>On-screen Show (4:3)</PresentationFormat>
  <Paragraphs>197</Paragraphs>
  <Slides>27</Slides>
  <Notes>9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Motiar</dc:creator>
  <cp:lastModifiedBy>user</cp:lastModifiedBy>
  <cp:revision>90</cp:revision>
  <dcterms:created xsi:type="dcterms:W3CDTF">2015-04-21T14:08:14Z</dcterms:created>
  <dcterms:modified xsi:type="dcterms:W3CDTF">2016-08-10T05:47:26Z</dcterms:modified>
</cp:coreProperties>
</file>